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ek9oBpKNCKki1QJAMIldbQ==" hashData="9usGnAiCTubihU4QCnV7SYbHPLN1txBQV/gk9POsfwgK5ZELHFUOee86uBGV751Ln7wIOT77qdzsGJqrJ28V8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694"/>
  </p:normalViewPr>
  <p:slideViewPr>
    <p:cSldViewPr snapToGrid="0" snapToObjects="1">
      <p:cViewPr varScale="1">
        <p:scale>
          <a:sx n="190" d="100"/>
          <a:sy n="190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63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4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0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2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33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6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3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6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91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5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3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4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9" r:id="rId6"/>
    <p:sldLayoutId id="2147483804" r:id="rId7"/>
    <p:sldLayoutId id="2147483805" r:id="rId8"/>
    <p:sldLayoutId id="2147483806" r:id="rId9"/>
    <p:sldLayoutId id="2147483808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rio/datasets/cep-dos-casos-confirmados-de-covid-19-no-munic%C3%ADpio-do-rio-de-janeiro" TargetMode="External"/><Relationship Id="rId2" Type="http://schemas.openxmlformats.org/officeDocument/2006/relationships/hyperlink" Target="http://dadosabertos.rio.rj.gov.br/apiUrbanismo/apresentacao/csv/bairros_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.rio/datasets/limite-de-bairros?geometry=-44.899%2C-23.138%2C-41.992%2C-22.695%20(The%20geoson%20file%20with%20the%20neighborhood%20limits)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Rio de Janeiro, visão do final da tarde">
            <a:extLst>
              <a:ext uri="{FF2B5EF4-FFF2-40B4-BE49-F238E27FC236}">
                <a16:creationId xmlns:a16="http://schemas.microsoft.com/office/drawing/2014/main" id="{DB2A520E-8B21-724B-8BA9-FF7B7AC08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0" r="1944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 useBgFill="1">
        <p:nvSpPr>
          <p:cNvPr id="26" name="Freeform: Shape 1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F05491-01D2-CB40-BA27-BA2F5E10F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pt-BR" sz="3700" dirty="0" err="1"/>
              <a:t>Choosing</a:t>
            </a:r>
            <a:r>
              <a:rPr lang="pt-BR" sz="3700" dirty="0"/>
              <a:t> a </a:t>
            </a:r>
            <a:r>
              <a:rPr lang="pt-BR" sz="3700" dirty="0" err="1"/>
              <a:t>place</a:t>
            </a:r>
            <a:r>
              <a:rPr lang="pt-BR" sz="3700" dirty="0"/>
              <a:t> </a:t>
            </a:r>
            <a:r>
              <a:rPr lang="pt-BR" sz="3700" dirty="0" err="1"/>
              <a:t>to</a:t>
            </a:r>
            <a:r>
              <a:rPr lang="pt-BR" sz="3700" dirty="0"/>
              <a:t> </a:t>
            </a:r>
            <a:r>
              <a:rPr lang="pt-BR" sz="3700" dirty="0" err="1"/>
              <a:t>live</a:t>
            </a:r>
            <a:r>
              <a:rPr lang="pt-BR" sz="3700" dirty="0"/>
              <a:t> in Rio de Janeiro </a:t>
            </a:r>
            <a:r>
              <a:rPr lang="pt-BR" sz="3700" dirty="0" err="1"/>
              <a:t>during</a:t>
            </a:r>
            <a:r>
              <a:rPr lang="pt-BR" sz="3700" dirty="0"/>
              <a:t> </a:t>
            </a:r>
            <a:r>
              <a:rPr lang="pt-BR" sz="3700" dirty="0" err="1"/>
              <a:t>the</a:t>
            </a:r>
            <a:r>
              <a:rPr lang="pt-BR" sz="3700" dirty="0"/>
              <a:t> COVID-19 </a:t>
            </a:r>
            <a:r>
              <a:rPr lang="pt-BR" sz="3700" dirty="0" err="1"/>
              <a:t>Pandemic</a:t>
            </a:r>
            <a:endParaRPr lang="pt-BR" sz="37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9C0841-FBAD-0147-B453-3D432CAF8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r>
              <a:rPr lang="pt-BR" sz="2000"/>
              <a:t>Brasília, April 2nd, 2021</a:t>
            </a:r>
          </a:p>
          <a:p>
            <a:r>
              <a:rPr lang="pt-BR" sz="2000"/>
              <a:t>Romeu Ribeiro Marques da Fonseca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023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3A53D-9A9C-F241-BBB6-C1696684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Results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C8D60-94BC-9440-8683-F712D9E8F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21" y="2478024"/>
            <a:ext cx="11291777" cy="3694176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Cluster 2 has the larger death rate and worst medical infrastructure overall;</a:t>
            </a:r>
            <a:endParaRPr lang="pt-BR" dirty="0"/>
          </a:p>
          <a:p>
            <a:pPr lvl="0"/>
            <a:r>
              <a:rPr lang="en-US" dirty="0"/>
              <a:t>Cluster 0 has a medium death rate and average medical infrastructure, with few hospitals;</a:t>
            </a:r>
            <a:endParaRPr lang="pt-BR" dirty="0"/>
          </a:p>
          <a:p>
            <a:pPr lvl="0"/>
            <a:r>
              <a:rPr lang="en-US" dirty="0"/>
              <a:t>Cluster 1 has the smallest death rate and best medical infrastructure of all above.</a:t>
            </a:r>
          </a:p>
          <a:p>
            <a:pPr marL="0" lv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en-US" dirty="0"/>
              <a:t>The west zone of the city has the largest death rate by COVID-19. It consists of several neighborhoods, such as Campo Grande, </a:t>
            </a:r>
            <a:r>
              <a:rPr lang="en-US" dirty="0" err="1"/>
              <a:t>Bangu</a:t>
            </a:r>
            <a:r>
              <a:rPr lang="en-US" dirty="0"/>
              <a:t>, </a:t>
            </a:r>
            <a:r>
              <a:rPr lang="en-US" dirty="0" err="1"/>
              <a:t>Realengo</a:t>
            </a:r>
            <a:r>
              <a:rPr lang="en-US" dirty="0"/>
              <a:t>, Padre Miguel and many others.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351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BE8DE06-8D03-1F4D-877D-842D648E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Final Choropleth Map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947C49F-45AE-ED46-B81B-9293B7B81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796" y="498698"/>
            <a:ext cx="2893382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Clusters distribution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m 14" descr="Mapa&#10;&#10;Descrição gerada automaticamente">
            <a:extLst>
              <a:ext uri="{FF2B5EF4-FFF2-40B4-BE49-F238E27FC236}">
                <a16:creationId xmlns:a16="http://schemas.microsoft.com/office/drawing/2014/main" id="{99FB1A45-ECFF-C74F-867F-AC359C3A56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66996" y="1944928"/>
            <a:ext cx="7959324" cy="47486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7448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352167-40CC-1C46-B229-0069C5A60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/>
              <a:t>Conclusion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7EB421-3A12-2B4A-9589-119F635E6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289" y="2276855"/>
            <a:ext cx="10838253" cy="4450515"/>
          </a:xfr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2000" dirty="0"/>
              <a:t>many of the light-colored areas (low death rate) with bad medical infrastructure have low demographic density, such as </a:t>
            </a:r>
            <a:r>
              <a:rPr lang="en-US" sz="2000" dirty="0" err="1"/>
              <a:t>Vargem</a:t>
            </a:r>
            <a:r>
              <a:rPr lang="en-US" sz="2000" dirty="0"/>
              <a:t> Grande and </a:t>
            </a:r>
            <a:r>
              <a:rPr lang="en-US" sz="2000" dirty="0" err="1"/>
              <a:t>Jacarepagua</a:t>
            </a:r>
            <a:r>
              <a:rPr lang="en-US" sz="2000" dirty="0"/>
              <a:t> (areas with vast chunks of native rainforest), </a:t>
            </a:r>
            <a:r>
              <a:rPr lang="en-US" sz="2000" dirty="0" err="1"/>
              <a:t>Galeao</a:t>
            </a:r>
            <a:r>
              <a:rPr lang="en-US" sz="2000" dirty="0"/>
              <a:t> (the </a:t>
            </a:r>
            <a:r>
              <a:rPr lang="en-US" sz="2000" dirty="0" err="1"/>
              <a:t>intl</a:t>
            </a:r>
            <a:r>
              <a:rPr lang="en-US" sz="2000" dirty="0"/>
              <a:t> airport of Rio) and </a:t>
            </a:r>
            <a:r>
              <a:rPr lang="en-US" sz="2000" dirty="0" err="1"/>
              <a:t>Cidade</a:t>
            </a:r>
            <a:r>
              <a:rPr lang="en-US" sz="2000" dirty="0"/>
              <a:t> </a:t>
            </a:r>
            <a:r>
              <a:rPr lang="en-US" sz="2000" dirty="0" err="1"/>
              <a:t>Universitaria</a:t>
            </a:r>
            <a:r>
              <a:rPr lang="en-US" sz="2000" dirty="0"/>
              <a:t> (the region where the Federal University of Rio is situated);</a:t>
            </a:r>
          </a:p>
          <a:p>
            <a:pPr lvl="0">
              <a:lnSpc>
                <a:spcPct val="100000"/>
              </a:lnSpc>
            </a:pPr>
            <a:r>
              <a:rPr lang="en-US" sz="2000" dirty="0"/>
              <a:t>All the west area of the city, places such as Padre Miguel, </a:t>
            </a:r>
            <a:r>
              <a:rPr lang="en-US" sz="2000" dirty="0" err="1"/>
              <a:t>Senador</a:t>
            </a:r>
            <a:r>
              <a:rPr lang="en-US" sz="2000" dirty="0"/>
              <a:t> Camara, </a:t>
            </a:r>
            <a:r>
              <a:rPr lang="en-US" sz="2000" dirty="0" err="1"/>
              <a:t>Senador</a:t>
            </a:r>
            <a:r>
              <a:rPr lang="en-US" sz="2000" dirty="0"/>
              <a:t> Vasconcelos, Campo Grande (the most populous neighborhood) and some others, support the results of the study since these are regions with high death rate and lacks medical infrastructure of all kinds.</a:t>
            </a:r>
          </a:p>
          <a:p>
            <a:pPr marL="0" lvl="0">
              <a:lnSpc>
                <a:spcPct val="100000"/>
              </a:lnSpc>
            </a:pP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The best neighborhoods to live (part of cluster 1, in areas with low death rate) should be: </a:t>
            </a:r>
            <a:r>
              <a:rPr lang="en-US" sz="2000" b="1" dirty="0"/>
              <a:t>Jardim </a:t>
            </a:r>
            <a:r>
              <a:rPr lang="en-US" sz="2000" b="1" dirty="0" err="1"/>
              <a:t>Botânico</a:t>
            </a:r>
            <a:r>
              <a:rPr lang="en-US" sz="2000" b="1" dirty="0"/>
              <a:t>, </a:t>
            </a:r>
            <a:r>
              <a:rPr lang="en-US" sz="2000" b="1" dirty="0" err="1"/>
              <a:t>Botafogo</a:t>
            </a:r>
            <a:r>
              <a:rPr lang="en-US" sz="2000" b="1" dirty="0"/>
              <a:t>, </a:t>
            </a:r>
            <a:r>
              <a:rPr lang="en-US" sz="2000" b="1" dirty="0" err="1"/>
              <a:t>Saude</a:t>
            </a:r>
            <a:r>
              <a:rPr lang="en-US" sz="2000" b="1" dirty="0"/>
              <a:t> and Meier</a:t>
            </a:r>
            <a:r>
              <a:rPr lang="en-US" sz="2000" dirty="0"/>
              <a:t>.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483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9A1C55-1778-4040-85FA-BBE54EB5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Introduction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3E4680-9A96-964C-AA9F-FF9672272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choose</a:t>
            </a:r>
            <a:r>
              <a:rPr lang="pt-BR" dirty="0"/>
              <a:t> a safe </a:t>
            </a:r>
            <a:r>
              <a:rPr lang="pt-BR" dirty="0" err="1"/>
              <a:t>place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live</a:t>
            </a:r>
            <a:r>
              <a:rPr lang="pt-BR" dirty="0"/>
              <a:t> in Rio de Janeiro </a:t>
            </a:r>
            <a:r>
              <a:rPr lang="pt-BR" dirty="0" err="1"/>
              <a:t>during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COVID-19 </a:t>
            </a:r>
            <a:r>
              <a:rPr lang="pt-BR" dirty="0" err="1"/>
              <a:t>pandemic</a:t>
            </a:r>
            <a:r>
              <a:rPr lang="pt-BR" dirty="0"/>
              <a:t>?</a:t>
            </a:r>
          </a:p>
          <a:p>
            <a:r>
              <a:rPr lang="pt-BR" dirty="0" err="1"/>
              <a:t>Criterion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safe </a:t>
            </a:r>
            <a:r>
              <a:rPr lang="pt-BR" dirty="0" err="1"/>
              <a:t>place</a:t>
            </a:r>
            <a:r>
              <a:rPr lang="pt-BR" dirty="0"/>
              <a:t>: </a:t>
            </a: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death</a:t>
            </a:r>
            <a:r>
              <a:rPr lang="pt-BR" dirty="0"/>
              <a:t> rate </a:t>
            </a:r>
            <a:r>
              <a:rPr lang="pt-BR" dirty="0" err="1"/>
              <a:t>neighborhood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good</a:t>
            </a:r>
            <a:r>
              <a:rPr lang="pt-BR" dirty="0"/>
              <a:t> medical </a:t>
            </a:r>
            <a:r>
              <a:rPr lang="pt-BR" dirty="0" err="1"/>
              <a:t>infrastructure</a:t>
            </a:r>
            <a:endParaRPr lang="pt-BR" dirty="0"/>
          </a:p>
          <a:p>
            <a:r>
              <a:rPr lang="pt-BR" dirty="0"/>
              <a:t>The </a:t>
            </a:r>
            <a:r>
              <a:rPr lang="pt-BR" dirty="0" err="1"/>
              <a:t>quantity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hospitals</a:t>
            </a:r>
            <a:r>
              <a:rPr lang="pt-BR" dirty="0"/>
              <a:t>, </a:t>
            </a:r>
            <a:r>
              <a:rPr lang="pt-BR" dirty="0" err="1"/>
              <a:t>emergency</a:t>
            </a:r>
            <a:r>
              <a:rPr lang="pt-BR" dirty="0"/>
              <a:t> </a:t>
            </a:r>
            <a:r>
              <a:rPr lang="pt-BR" dirty="0" err="1"/>
              <a:t>rooms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urgent</a:t>
            </a:r>
            <a:r>
              <a:rPr lang="pt-BR" dirty="0"/>
              <a:t> </a:t>
            </a:r>
            <a:r>
              <a:rPr lang="pt-BR" dirty="0" err="1"/>
              <a:t>care</a:t>
            </a:r>
            <a:r>
              <a:rPr lang="pt-BR" dirty="0"/>
              <a:t> centers, </a:t>
            </a:r>
            <a:r>
              <a:rPr lang="pt-BR" dirty="0" err="1"/>
              <a:t>obtained</a:t>
            </a:r>
            <a:r>
              <a:rPr lang="pt-BR" dirty="0"/>
              <a:t> via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Foursquare</a:t>
            </a:r>
            <a:r>
              <a:rPr lang="pt-BR" dirty="0"/>
              <a:t> API, </a:t>
            </a:r>
            <a:r>
              <a:rPr lang="pt-BR" dirty="0" err="1"/>
              <a:t>will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determine </a:t>
            </a:r>
            <a:r>
              <a:rPr lang="pt-BR" dirty="0" err="1"/>
              <a:t>the</a:t>
            </a:r>
            <a:r>
              <a:rPr lang="pt-BR" dirty="0"/>
              <a:t> medical </a:t>
            </a:r>
            <a:r>
              <a:rPr lang="pt-BR" dirty="0" err="1"/>
              <a:t>infrastructure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region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3A53D-9A9C-F241-BBB6-C1696684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</a:t>
            </a:r>
            <a:r>
              <a:rPr lang="pt-BR" dirty="0" err="1"/>
              <a:t>Source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C8D60-94BC-9440-8683-F712D9E8F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21" y="2478024"/>
            <a:ext cx="11291777" cy="369417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The medical </a:t>
            </a:r>
            <a:r>
              <a:rPr lang="pt-BR" dirty="0" err="1"/>
              <a:t>location</a:t>
            </a:r>
            <a:r>
              <a:rPr lang="pt-BR" dirty="0"/>
              <a:t> </a:t>
            </a:r>
            <a:r>
              <a:rPr lang="pt-BR" dirty="0" err="1"/>
              <a:t>will</a:t>
            </a:r>
            <a:r>
              <a:rPr lang="pt-BR" dirty="0"/>
              <a:t> come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Foursquare</a:t>
            </a:r>
            <a:r>
              <a:rPr lang="pt-BR" dirty="0"/>
              <a:t> API. The </a:t>
            </a:r>
            <a:r>
              <a:rPr lang="pt-BR" dirty="0" err="1"/>
              <a:t>geospatial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COVID-19 data </a:t>
            </a:r>
            <a:r>
              <a:rPr lang="pt-BR" dirty="0" err="1"/>
              <a:t>will</a:t>
            </a:r>
            <a:r>
              <a:rPr lang="pt-BR" dirty="0"/>
              <a:t> come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local </a:t>
            </a:r>
            <a:r>
              <a:rPr lang="pt-BR" dirty="0" err="1"/>
              <a:t>government</a:t>
            </a:r>
            <a:r>
              <a:rPr lang="pt-BR" dirty="0"/>
              <a:t> </a:t>
            </a:r>
            <a:r>
              <a:rPr lang="pt-BR" dirty="0" err="1"/>
              <a:t>repository</a:t>
            </a:r>
            <a:r>
              <a:rPr lang="pt-BR" dirty="0"/>
              <a:t>:</a:t>
            </a:r>
          </a:p>
          <a:p>
            <a:r>
              <a:rPr lang="en-US" u="sng" dirty="0">
                <a:hlinkClick r:id="rId2"/>
              </a:rPr>
              <a:t>http://dadosabertos.rio.rj.gov.br/apiUrbanismo/apresentacao/csv/bairros_.csv</a:t>
            </a:r>
            <a:endParaRPr lang="en-US" u="sng" dirty="0"/>
          </a:p>
          <a:p>
            <a:r>
              <a:rPr lang="en-US" u="sng" dirty="0">
                <a:hlinkClick r:id="rId3"/>
              </a:rPr>
              <a:t>https://www.data.rio/datasets/cep-dos-casos-confirmados-de-covid-19-no-munic%C3%ADpio-do-rio-de-janeiro</a:t>
            </a:r>
            <a:endParaRPr lang="en-US" u="sng" dirty="0"/>
          </a:p>
          <a:p>
            <a:r>
              <a:rPr lang="en-US" u="sng" dirty="0">
                <a:hlinkClick r:id="rId4"/>
              </a:rPr>
              <a:t>https://www.data.rio/datasets/limite-de-bairros?geometry=-44.899%2C-23.138%2C-41.992%2C-22.695 (The geoson file with the neighborhood limits)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056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3A53D-9A9C-F241-BBB6-C1696684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Methodology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9C8D60-94BC-9440-8683-F712D9E8F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321" y="2478024"/>
            <a:ext cx="11291777" cy="3694176"/>
          </a:xfrm>
        </p:spPr>
        <p:txBody>
          <a:bodyPr/>
          <a:lstStyle/>
          <a:p>
            <a:r>
              <a:rPr lang="pt-BR" dirty="0"/>
              <a:t>Data </a:t>
            </a:r>
            <a:r>
              <a:rPr lang="pt-BR" dirty="0" err="1"/>
              <a:t>cleansing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merging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information</a:t>
            </a:r>
            <a:r>
              <a:rPr lang="pt-BR" dirty="0"/>
              <a:t> in a single </a:t>
            </a:r>
            <a:r>
              <a:rPr lang="pt-BR" dirty="0" err="1"/>
              <a:t>dataframe</a:t>
            </a:r>
            <a:endParaRPr lang="pt-BR" dirty="0"/>
          </a:p>
          <a:p>
            <a:r>
              <a:rPr lang="pt-BR" dirty="0"/>
              <a:t>New </a:t>
            </a:r>
            <a:r>
              <a:rPr lang="pt-BR" dirty="0" err="1"/>
              <a:t>dataframe</a:t>
            </a:r>
            <a:r>
              <a:rPr lang="pt-BR" dirty="0"/>
              <a:t> 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medical </a:t>
            </a:r>
            <a:r>
              <a:rPr lang="pt-BR" dirty="0" err="1"/>
              <a:t>venues</a:t>
            </a:r>
            <a:endParaRPr lang="pt-BR" dirty="0"/>
          </a:p>
          <a:p>
            <a:r>
              <a:rPr lang="pt-BR" dirty="0" err="1"/>
              <a:t>Clustering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neigborhoods</a:t>
            </a:r>
            <a:r>
              <a:rPr lang="pt-BR" dirty="0"/>
              <a:t> in 3 </a:t>
            </a:r>
            <a:r>
              <a:rPr lang="pt-BR" dirty="0" err="1"/>
              <a:t>groups</a:t>
            </a:r>
            <a:r>
              <a:rPr lang="pt-BR" dirty="0"/>
              <a:t>,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K-Means</a:t>
            </a:r>
            <a:r>
              <a:rPr lang="pt-BR" dirty="0"/>
              <a:t> </a:t>
            </a:r>
            <a:r>
              <a:rPr lang="pt-BR" dirty="0" err="1"/>
              <a:t>algorithm</a:t>
            </a:r>
            <a:r>
              <a:rPr lang="pt-BR" dirty="0"/>
              <a:t> –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medical </a:t>
            </a:r>
            <a:r>
              <a:rPr lang="pt-BR" dirty="0" err="1"/>
              <a:t>venues</a:t>
            </a:r>
            <a:r>
              <a:rPr lang="pt-BR" dirty="0"/>
              <a:t> as </a:t>
            </a:r>
            <a:r>
              <a:rPr lang="pt-BR" dirty="0" err="1"/>
              <a:t>features</a:t>
            </a:r>
            <a:endParaRPr lang="pt-BR" dirty="0"/>
          </a:p>
          <a:p>
            <a:r>
              <a:rPr lang="pt-BR" dirty="0" err="1"/>
              <a:t>Inspect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clusters </a:t>
            </a:r>
            <a:r>
              <a:rPr lang="pt-BR" dirty="0" err="1"/>
              <a:t>and</a:t>
            </a:r>
            <a:r>
              <a:rPr lang="pt-BR" dirty="0"/>
              <a:t> its </a:t>
            </a:r>
            <a:r>
              <a:rPr lang="pt-BR" dirty="0" err="1"/>
              <a:t>relationship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COVID-19 </a:t>
            </a:r>
            <a:r>
              <a:rPr lang="pt-BR" dirty="0" err="1"/>
              <a:t>Death</a:t>
            </a:r>
            <a:r>
              <a:rPr lang="pt-BR" dirty="0"/>
              <a:t> Rate</a:t>
            </a:r>
          </a:p>
          <a:p>
            <a:r>
              <a:rPr lang="pt-BR" dirty="0" err="1"/>
              <a:t>Analyze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final </a:t>
            </a:r>
            <a:r>
              <a:rPr lang="pt-BR" dirty="0" err="1"/>
              <a:t>result</a:t>
            </a:r>
            <a:r>
              <a:rPr lang="pt-BR" dirty="0"/>
              <a:t>, via a </a:t>
            </a:r>
            <a:r>
              <a:rPr lang="pt-BR" dirty="0" err="1"/>
              <a:t>Choropleth</a:t>
            </a:r>
            <a:r>
              <a:rPr lang="pt-BR" dirty="0"/>
              <a:t> </a:t>
            </a:r>
            <a:r>
              <a:rPr lang="pt-BR" dirty="0" err="1"/>
              <a:t>Map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9025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BAF35C-E99F-7D49-83A7-7ACF4F8C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pt-BR" dirty="0" err="1"/>
              <a:t>Exploratory</a:t>
            </a:r>
            <a:r>
              <a:rPr lang="pt-BR" dirty="0"/>
              <a:t> Data </a:t>
            </a:r>
            <a:r>
              <a:rPr lang="pt-BR" dirty="0" err="1"/>
              <a:t>Analysis</a:t>
            </a: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Espaço Reservado para Conteúdo 8" descr="Tabela&#10;&#10;Descrição gerada automaticamente">
            <a:extLst>
              <a:ext uri="{FF2B5EF4-FFF2-40B4-BE49-F238E27FC236}">
                <a16:creationId xmlns:a16="http://schemas.microsoft.com/office/drawing/2014/main" id="{5BF85FE7-F1E8-EB46-8D05-549D070DFAA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4013" y="2458701"/>
            <a:ext cx="5916612" cy="1940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DBA46A6-CE41-484C-94EC-93942D9A3AE4}"/>
              </a:ext>
            </a:extLst>
          </p:cNvPr>
          <p:cNvSpPr txBox="1"/>
          <p:nvPr/>
        </p:nvSpPr>
        <p:spPr>
          <a:xfrm>
            <a:off x="4846319" y="1567543"/>
            <a:ext cx="687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Top </a:t>
            </a:r>
            <a:r>
              <a:rPr lang="pt-BR" dirty="0" err="1"/>
              <a:t>Ten</a:t>
            </a:r>
            <a:r>
              <a:rPr lang="pt-BR" dirty="0"/>
              <a:t> </a:t>
            </a:r>
            <a:r>
              <a:rPr lang="pt-BR" dirty="0" err="1"/>
              <a:t>regions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more </a:t>
            </a:r>
            <a:r>
              <a:rPr lang="pt-BR" dirty="0" err="1"/>
              <a:t>than</a:t>
            </a:r>
            <a:r>
              <a:rPr lang="pt-BR" dirty="0"/>
              <a:t> 1000 cases </a:t>
            </a:r>
            <a:r>
              <a:rPr lang="pt-BR" dirty="0" err="1"/>
              <a:t>of</a:t>
            </a:r>
            <a:r>
              <a:rPr lang="pt-BR" dirty="0"/>
              <a:t> COVID-19,</a:t>
            </a:r>
          </a:p>
          <a:p>
            <a:pPr algn="ctr"/>
            <a:r>
              <a:rPr lang="pt-BR" dirty="0" err="1"/>
              <a:t>ordered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its </a:t>
            </a:r>
            <a:r>
              <a:rPr lang="pt-BR" dirty="0" err="1"/>
              <a:t>death</a:t>
            </a:r>
            <a:r>
              <a:rPr lang="pt-BR" dirty="0"/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29576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BE8DE06-8D03-1F4D-877D-842D648E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Initial Choropleth Map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947C49F-45AE-ED46-B81B-9293B7B81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8600" y="4872922"/>
            <a:ext cx="4023360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Showing the death rate in the top ten neighborhoods</a:t>
            </a:r>
          </a:p>
        </p:txBody>
      </p:sp>
      <p:pic>
        <p:nvPicPr>
          <p:cNvPr id="7" name="Imagem 6" descr="Mapa&#10;&#10;Descrição gerada automaticamente">
            <a:extLst>
              <a:ext uri="{FF2B5EF4-FFF2-40B4-BE49-F238E27FC236}">
                <a16:creationId xmlns:a16="http://schemas.microsoft.com/office/drawing/2014/main" id="{356BC53F-CACF-1E4B-958F-A35EE47486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6992" y="1192633"/>
            <a:ext cx="7053626" cy="4320345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96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3A53D-9A9C-F241-BBB6-C1696684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Grouping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clusters </a:t>
            </a:r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fitting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data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C0AB831-FDE2-9549-925A-08A816EB8953}"/>
              </a:ext>
            </a:extLst>
          </p:cNvPr>
          <p:cNvSpPr txBox="1"/>
          <p:nvPr/>
        </p:nvSpPr>
        <p:spPr>
          <a:xfrm>
            <a:off x="3480651" y="1526721"/>
            <a:ext cx="469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Sorted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Death</a:t>
            </a:r>
            <a:r>
              <a:rPr lang="pt-BR" dirty="0"/>
              <a:t> Rate in </a:t>
            </a:r>
            <a:r>
              <a:rPr lang="pt-BR" dirty="0" err="1"/>
              <a:t>descending</a:t>
            </a:r>
            <a:r>
              <a:rPr lang="pt-BR" dirty="0"/>
              <a:t> </a:t>
            </a:r>
            <a:r>
              <a:rPr lang="pt-BR" dirty="0" err="1"/>
              <a:t>order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938398C-7822-6D40-B406-C35AD00192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8917" y="3058431"/>
            <a:ext cx="10474779" cy="1489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001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C37AC9-3033-0A42-ACA6-893FEB5D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Studying the cluster properties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Imagem 35" descr="Gráfico, Gráfico de barras&#10;&#10;Descrição gerada automaticamente">
            <a:extLst>
              <a:ext uri="{FF2B5EF4-FFF2-40B4-BE49-F238E27FC236}">
                <a16:creationId xmlns:a16="http://schemas.microsoft.com/office/drawing/2014/main" id="{D6B8103F-B3B4-9447-A7F7-4407F2E67D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0696" y="2098056"/>
            <a:ext cx="8694420" cy="43728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55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37AC9-3033-0A42-ACA6-893FEB5D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Studying the cluster properties</a:t>
            </a:r>
          </a:p>
        </p:txBody>
      </p:sp>
      <p:pic>
        <p:nvPicPr>
          <p:cNvPr id="10" name="Imagem 9" descr="Gráfico, Gráfico de barras&#10;&#10;Descrição gerada automaticamente">
            <a:extLst>
              <a:ext uri="{FF2B5EF4-FFF2-40B4-BE49-F238E27FC236}">
                <a16:creationId xmlns:a16="http://schemas.microsoft.com/office/drawing/2014/main" id="{D9E6BAA0-8738-DE44-BF44-2650ED950F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1690" y="2316480"/>
            <a:ext cx="8318500" cy="42570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67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1203</TotalTime>
  <Words>508</Words>
  <Application>Microsoft Macintosh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Neue Haas Grotesk Text Pro</vt:lpstr>
      <vt:lpstr>AccentBoxVTI</vt:lpstr>
      <vt:lpstr>Choosing a place to live in Rio de Janeiro during the COVID-19 Pandemic</vt:lpstr>
      <vt:lpstr>Introduction</vt:lpstr>
      <vt:lpstr>Data Source</vt:lpstr>
      <vt:lpstr>Methodology</vt:lpstr>
      <vt:lpstr>Exploratory Data Analysis</vt:lpstr>
      <vt:lpstr>Initial Choropleth Map</vt:lpstr>
      <vt:lpstr>Grouping the clusters after fitting the data</vt:lpstr>
      <vt:lpstr>Studying the cluster properties</vt:lpstr>
      <vt:lpstr>Studying the cluster properties</vt:lpstr>
      <vt:lpstr>Results</vt:lpstr>
      <vt:lpstr>Final Choropleth Map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Choosing a place to live in Rio de Janeiro during the COVID-19 Pandemic</dc:title>
  <dc:creator>Romeu Fonseca</dc:creator>
  <cp:lastModifiedBy>Romeu Fonseca</cp:lastModifiedBy>
  <cp:revision>10</cp:revision>
  <dcterms:created xsi:type="dcterms:W3CDTF">2021-04-06T19:38:10Z</dcterms:created>
  <dcterms:modified xsi:type="dcterms:W3CDTF">2021-04-07T15:44:09Z</dcterms:modified>
</cp:coreProperties>
</file>